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520" r:id="rId2"/>
    <p:sldId id="528" r:id="rId3"/>
    <p:sldId id="532" r:id="rId4"/>
    <p:sldId id="533" r:id="rId5"/>
    <p:sldId id="522" r:id="rId6"/>
    <p:sldId id="523" r:id="rId7"/>
    <p:sldId id="524" r:id="rId8"/>
    <p:sldId id="525" r:id="rId9"/>
    <p:sldId id="526" r:id="rId10"/>
    <p:sldId id="375" r:id="rId11"/>
    <p:sldId id="376" r:id="rId12"/>
    <p:sldId id="534" r:id="rId13"/>
    <p:sldId id="535" r:id="rId14"/>
    <p:sldId id="529" r:id="rId15"/>
    <p:sldId id="530" r:id="rId16"/>
    <p:sldId id="531" r:id="rId17"/>
    <p:sldId id="52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2E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61"/>
    <p:restoredTop sz="94898"/>
  </p:normalViewPr>
  <p:slideViewPr>
    <p:cSldViewPr snapToGrid="0" snapToObjects="1">
      <p:cViewPr varScale="1">
        <p:scale>
          <a:sx n="121" d="100"/>
          <a:sy n="121" d="100"/>
        </p:scale>
        <p:origin x="10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F1002-956C-6046-8600-5F313B9B58C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46A1C-3507-284C-A450-A4127A66C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86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46A1C-3507-284C-A450-A4127A66C7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0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7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4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85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7775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61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84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42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81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8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35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55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26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8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2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64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5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6CCAB-966E-6F4A-B489-81C90E80FADD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9E7CB-47D9-614C-B78A-E3B3D5251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91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959" y="1508052"/>
            <a:ext cx="8689958" cy="1470025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생물학 연구를 위한 컴퓨터 </a:t>
            </a:r>
            <a:r>
              <a:rPr lang="ko-KR" altLang="en-US" sz="3600" b="1" dirty="0" err="1">
                <a:latin typeface="Arial"/>
                <a:cs typeface="Arial"/>
              </a:rPr>
              <a:t>사용기술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4117" y="47625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dirty="0">
                <a:latin typeface="Arial"/>
                <a:cs typeface="Arial"/>
              </a:rPr>
              <a:t>충북대학교 대학원 생물학과</a:t>
            </a:r>
            <a:endParaRPr lang="en-US" altLang="ko-KR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2589" y="129789"/>
            <a:ext cx="872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baseline="30000" dirty="0">
                <a:latin typeface="Arial"/>
                <a:cs typeface="Arial"/>
              </a:rPr>
              <a:t>4rd</a:t>
            </a:r>
            <a:r>
              <a:rPr lang="en-US" altLang="ko-KR" b="1" dirty="0">
                <a:latin typeface="Arial"/>
                <a:cs typeface="Arial"/>
              </a:rPr>
              <a:t> Lecture														2021.3.22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02271" y="2967335"/>
            <a:ext cx="3106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>
                <a:latin typeface="Arial"/>
                <a:cs typeface="Arial"/>
              </a:rPr>
              <a:t>파이썬</a:t>
            </a:r>
            <a:r>
              <a:rPr lang="ko-KR" altLang="en-US" sz="2400" dirty="0">
                <a:latin typeface="Arial"/>
                <a:cs typeface="Arial"/>
              </a:rPr>
              <a:t> 프로그래밍 </a:t>
            </a:r>
            <a:r>
              <a:rPr lang="en-US" altLang="ko-KR" sz="2400" dirty="0">
                <a:latin typeface="Arial"/>
                <a:cs typeface="Arial"/>
              </a:rPr>
              <a:t>(I)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3152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29155" y="-75023"/>
            <a:ext cx="6377940" cy="1293028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Pandas is..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Not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2311400"/>
            <a:ext cx="4165600" cy="27524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7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74900" y="5988732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More like this</a:t>
            </a:r>
            <a:r>
              <a:rPr lang="is-IS" dirty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36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501650" y="89972"/>
            <a:ext cx="8229600" cy="1143000"/>
          </a:xfrm>
        </p:spPr>
        <p:txBody>
          <a:bodyPr/>
          <a:lstStyle/>
          <a:p>
            <a:r>
              <a:rPr lang="en-US" b="1" dirty="0">
                <a:latin typeface="Arial" charset="0"/>
                <a:ea typeface="Arial" charset="0"/>
                <a:cs typeface="Arial" charset="0"/>
              </a:rPr>
              <a:t>Excel spreadsheet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1417638"/>
            <a:ext cx="7435850" cy="43885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86499" y="3427238"/>
            <a:ext cx="295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&lt;- Different Data in row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2100" y="6294710"/>
            <a:ext cx="375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Different kinds of data</a:t>
            </a:r>
            <a:r>
              <a:rPr lang="ko-KR" altLang="en-US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in column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91518" y="2326341"/>
            <a:ext cx="13447" cy="32138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941294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703106" y="580617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608541" y="5807657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177800" y="5821840"/>
            <a:ext cx="13447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3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FC308F5-ABC7-D14B-A06C-D899A5A8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101" y="184565"/>
            <a:ext cx="8229600" cy="1143000"/>
          </a:xfrm>
        </p:spPr>
        <p:txBody>
          <a:bodyPr/>
          <a:lstStyle/>
          <a:p>
            <a:r>
              <a:rPr lang="ko-KR" altLang="en-US" b="1" dirty="0" err="1">
                <a:latin typeface="Arial" charset="0"/>
                <a:ea typeface="Arial" charset="0"/>
                <a:cs typeface="Arial" charset="0"/>
              </a:rPr>
              <a:t>파이썬을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이용한 데이터 분석 작업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D3B0E5-9BB5-FE4F-BFA2-8CB719EA5462}"/>
              </a:ext>
            </a:extLst>
          </p:cNvPr>
          <p:cNvSpPr txBox="1"/>
          <p:nvPr/>
        </p:nvSpPr>
        <p:spPr>
          <a:xfrm>
            <a:off x="569843" y="1550504"/>
            <a:ext cx="704551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b="1" dirty="0"/>
              <a:t>생명정보 프로그램 혹은 외부 데이터를 테이블 형식으로 만들고 </a:t>
            </a:r>
            <a:endParaRPr kumimoji="1" lang="en-US" altLang="ko-KR" b="1" dirty="0"/>
          </a:p>
          <a:p>
            <a:pPr marL="342900" indent="-342900">
              <a:buAutoNum type="arabicPeriod"/>
            </a:pPr>
            <a:endParaRPr kumimoji="1" lang="en-US" altLang="ko-Kore-KR" b="1" dirty="0"/>
          </a:p>
          <a:p>
            <a:pPr marL="342900" indent="-342900">
              <a:buAutoNum type="arabicPeriod"/>
            </a:pPr>
            <a:r>
              <a:rPr kumimoji="1" lang="en-US" altLang="ko-Kore-KR" b="1" dirty="0"/>
              <a:t>Pandas</a:t>
            </a:r>
            <a:r>
              <a:rPr kumimoji="1" lang="ko-KR" altLang="en-US" b="1" dirty="0" err="1"/>
              <a:t>를</a:t>
            </a:r>
            <a:r>
              <a:rPr kumimoji="1" lang="ko-KR" altLang="en-US" b="1" dirty="0"/>
              <a:t> 이용하여 </a:t>
            </a:r>
            <a:r>
              <a:rPr kumimoji="1" lang="en-US" altLang="ko-KR" b="1" dirty="0"/>
              <a:t>pandas </a:t>
            </a:r>
            <a:r>
              <a:rPr kumimoji="1" lang="ko-KR" altLang="en-US" b="1" dirty="0"/>
              <a:t>형식으로 변환 </a:t>
            </a:r>
            <a:endParaRPr kumimoji="1" lang="en-US" altLang="ko-KR" b="1" dirty="0"/>
          </a:p>
          <a:p>
            <a:pPr marL="342900" indent="-342900">
              <a:buAutoNum type="arabicPeriod"/>
            </a:pPr>
            <a:endParaRPr kumimoji="1" lang="en-US" altLang="ko-Kore-KR" b="1" dirty="0"/>
          </a:p>
          <a:p>
            <a:pPr marL="342900" indent="-342900">
              <a:buAutoNum type="arabicPeriod"/>
            </a:pPr>
            <a:r>
              <a:rPr kumimoji="1" lang="ko-Kore-KR" altLang="en-US" b="1" dirty="0"/>
              <a:t> </a:t>
            </a:r>
            <a:r>
              <a:rPr kumimoji="1" lang="en-US" altLang="ko-Kore-KR" b="1" dirty="0"/>
              <a:t>pandas</a:t>
            </a:r>
            <a:r>
              <a:rPr kumimoji="1" lang="ko-KR" altLang="en-US" b="1" dirty="0"/>
              <a:t>에서 데이터 가공 </a:t>
            </a:r>
            <a:endParaRPr kumimoji="1" lang="en-US" altLang="ko-KR" b="1" dirty="0"/>
          </a:p>
          <a:p>
            <a:pPr marL="342900" indent="-342900">
              <a:buAutoNum type="arabicPeriod"/>
            </a:pPr>
            <a:endParaRPr kumimoji="1" lang="en-US" altLang="ko-Kore-KR" b="1" dirty="0"/>
          </a:p>
          <a:p>
            <a:pPr marL="342900" indent="-342900">
              <a:buAutoNum type="arabicPeriod"/>
            </a:pPr>
            <a:r>
              <a:rPr kumimoji="1" lang="ko-KR" altLang="en-US" b="1" dirty="0"/>
              <a:t> </a:t>
            </a:r>
            <a:r>
              <a:rPr kumimoji="1" lang="en-US" altLang="ko-KR" b="1" dirty="0"/>
              <a:t>Visualization (Matplotlib, seaborn) </a:t>
            </a:r>
          </a:p>
          <a:p>
            <a:pPr marL="342900" indent="-342900">
              <a:buAutoNum type="arabicPeriod"/>
            </a:pPr>
            <a:endParaRPr kumimoji="1" lang="en-US" altLang="ko-Kore-KR" b="1" dirty="0"/>
          </a:p>
          <a:p>
            <a:pPr marL="342900" indent="-342900">
              <a:buAutoNum type="arabicPeriod"/>
            </a:pPr>
            <a:r>
              <a:rPr kumimoji="1" lang="en-US" altLang="ko-Kore-KR" b="1" dirty="0"/>
              <a:t> Statistical /Extra Analysis </a:t>
            </a:r>
          </a:p>
          <a:p>
            <a:pPr marL="342900" indent="-342900">
              <a:buAutoNum type="arabicPeriod"/>
            </a:pPr>
            <a:endParaRPr kumimoji="1" lang="en-US" altLang="ko-Kore-KR" b="1" dirty="0"/>
          </a:p>
          <a:p>
            <a:pPr marL="342900" indent="-342900">
              <a:buAutoNum type="arabicPeriod"/>
            </a:pPr>
            <a:r>
              <a:rPr kumimoji="1" lang="en-US" altLang="ko-Kore-KR" b="1" dirty="0"/>
              <a:t> Data Export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6F7838-8738-1E49-AA61-CC9C74290F20}"/>
              </a:ext>
            </a:extLst>
          </p:cNvPr>
          <p:cNvSpPr txBox="1"/>
          <p:nvPr/>
        </p:nvSpPr>
        <p:spPr>
          <a:xfrm>
            <a:off x="1072055" y="5171090"/>
            <a:ext cx="67617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수단과 방법을 가리지 않고 </a:t>
            </a:r>
            <a:endParaRPr kumimoji="1" lang="en-US" altLang="ko-KR" sz="2400" b="1" dirty="0"/>
          </a:p>
          <a:p>
            <a:r>
              <a:rPr kumimoji="1" lang="en-US" altLang="ko-KR" sz="2400" b="1" dirty="0">
                <a:solidFill>
                  <a:srgbClr val="FFC000"/>
                </a:solidFill>
              </a:rPr>
              <a:t>pandas </a:t>
            </a:r>
            <a:r>
              <a:rPr kumimoji="1" lang="ko-KR" altLang="en-US" sz="2400" b="1" dirty="0">
                <a:solidFill>
                  <a:srgbClr val="FFC000"/>
                </a:solidFill>
              </a:rPr>
              <a:t>형식의 표 데이터로 변환하여 가져오고</a:t>
            </a:r>
            <a:r>
              <a:rPr kumimoji="1" lang="en-US" altLang="ko-KR" sz="2400" b="1" dirty="0">
                <a:solidFill>
                  <a:srgbClr val="FFC000"/>
                </a:solidFill>
              </a:rPr>
              <a:t>,</a:t>
            </a:r>
          </a:p>
          <a:p>
            <a:r>
              <a:rPr kumimoji="1" lang="en-US" altLang="ko-KR" sz="2400" b="1" dirty="0"/>
              <a:t>Pandas </a:t>
            </a:r>
            <a:r>
              <a:rPr kumimoji="1" lang="ko-KR" altLang="en-US" sz="2400" b="1" dirty="0"/>
              <a:t>에서 데이터를 가공하는 것이 핵심 </a:t>
            </a:r>
            <a:endParaRPr kumimoji="1" lang="ko-Kore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8634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89C73A3-5F19-0943-9236-B374E0F6C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062" y="0"/>
            <a:ext cx="8229600" cy="1143000"/>
          </a:xfrm>
        </p:spPr>
        <p:txBody>
          <a:bodyPr/>
          <a:lstStyle/>
          <a:p>
            <a:r>
              <a:rPr lang="ko-KR" altLang="en-US" b="1" dirty="0" err="1">
                <a:latin typeface="Arial" charset="0"/>
                <a:ea typeface="Arial" charset="0"/>
                <a:cs typeface="Arial" charset="0"/>
              </a:rPr>
              <a:t>파이썬을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이용한 데이터 분석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0765B-844E-A548-BB88-ED3FD2BF194F}"/>
              </a:ext>
            </a:extLst>
          </p:cNvPr>
          <p:cNvSpPr txBox="1"/>
          <p:nvPr/>
        </p:nvSpPr>
        <p:spPr>
          <a:xfrm>
            <a:off x="493986" y="1408386"/>
            <a:ext cx="6950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http://</a:t>
            </a:r>
            <a:r>
              <a:rPr kumimoji="1" lang="en" altLang="ko-Kore-KR" dirty="0" err="1"/>
              <a:t>bd.kma.go.kr</a:t>
            </a:r>
            <a:r>
              <a:rPr kumimoji="1" lang="en" altLang="ko-Kore-KR" dirty="0"/>
              <a:t>/kma2020/</a:t>
            </a:r>
            <a:r>
              <a:rPr kumimoji="1" lang="en" altLang="ko-Kore-KR" dirty="0" err="1"/>
              <a:t>dta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edu</a:t>
            </a:r>
            <a:r>
              <a:rPr kumimoji="1" lang="en" altLang="ko-Kore-KR" dirty="0"/>
              <a:t>/KBP57200_Python.do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CEC801-D1CA-294E-843A-5C24907630CE}"/>
              </a:ext>
            </a:extLst>
          </p:cNvPr>
          <p:cNvSpPr txBox="1"/>
          <p:nvPr/>
        </p:nvSpPr>
        <p:spPr>
          <a:xfrm>
            <a:off x="493986" y="1039054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기상청</a:t>
            </a:r>
            <a:r>
              <a:rPr kumimoji="1" lang="ko-KR" altLang="en-US" b="1" dirty="0"/>
              <a:t> 데이터 분석</a:t>
            </a:r>
            <a:endParaRPr kumimoji="1" lang="ko-Kore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F115FF-AF83-8542-A48C-A73AB369C523}"/>
              </a:ext>
            </a:extLst>
          </p:cNvPr>
          <p:cNvSpPr txBox="1"/>
          <p:nvPr/>
        </p:nvSpPr>
        <p:spPr>
          <a:xfrm>
            <a:off x="493986" y="1997388"/>
            <a:ext cx="7176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www.youtube.com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results?search_query</a:t>
            </a:r>
            <a:r>
              <a:rPr kumimoji="1" lang="en" altLang="ko-Kore-KR" dirty="0"/>
              <a:t>=pandas+</a:t>
            </a:r>
            <a:r>
              <a:rPr kumimoji="1" lang="ko-KR" altLang="en-US" dirty="0"/>
              <a:t>강좌</a:t>
            </a:r>
            <a:endParaRPr kumimoji="1" lang="ko-Kore-KR" altLang="en-US" dirty="0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C0AF6B2A-6913-BF41-B230-99430B5C1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18" y="2441142"/>
            <a:ext cx="6253655" cy="38299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F7B47F-F9D9-6E49-B722-C4C13FA05308}"/>
              </a:ext>
            </a:extLst>
          </p:cNvPr>
          <p:cNvSpPr txBox="1"/>
          <p:nvPr/>
        </p:nvSpPr>
        <p:spPr>
          <a:xfrm>
            <a:off x="493986" y="17623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유튜브</a:t>
            </a:r>
          </a:p>
        </p:txBody>
      </p:sp>
    </p:spTree>
    <p:extLst>
      <p:ext uri="{BB962C8B-B14F-4D97-AF65-F5344CB8AC3E}">
        <p14:creationId xmlns:p14="http://schemas.microsoft.com/office/powerpoint/2010/main" val="146278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3E139C-7C60-9F4A-921E-4CC82AF8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&amp;</a:t>
            </a:r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 시리즈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83CD77-0903-B949-A1BD-C8DD161CF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217" y="1781123"/>
            <a:ext cx="6350000" cy="2425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D5BBFD-466D-D74A-9605-DD529BC62F91}"/>
              </a:ext>
            </a:extLst>
          </p:cNvPr>
          <p:cNvSpPr txBox="1"/>
          <p:nvPr/>
        </p:nvSpPr>
        <p:spPr>
          <a:xfrm>
            <a:off x="1176679" y="4491828"/>
            <a:ext cx="6790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각 열에 해당하는 것을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(Series) 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여러개의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시리즈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는 데이터프레임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DataFrame</a:t>
            </a:r>
            <a:r>
              <a:rPr kumimoji="1" lang="en-US" altLang="ko-KR" dirty="0"/>
              <a:t>) </a:t>
            </a:r>
            <a:r>
              <a:rPr kumimoji="1" lang="ko-KR" altLang="en-US" dirty="0"/>
              <a:t>을 구성한다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40F66-C2E2-E045-85FD-06B919CFBBD7}"/>
              </a:ext>
            </a:extLst>
          </p:cNvPr>
          <p:cNvSpPr txBox="1"/>
          <p:nvPr/>
        </p:nvSpPr>
        <p:spPr>
          <a:xfrm>
            <a:off x="927945" y="5791200"/>
            <a:ext cx="775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하나의 데이터프레임은 엑셀 </a:t>
            </a:r>
            <a:r>
              <a:rPr kumimoji="1" lang="ko-KR" altLang="en-US" dirty="0" err="1"/>
              <a:t>스프레드쉬트의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쉬트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와 비슷한 역할을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7203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742517E-FBB5-D44F-90F1-B75BB32FF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7490"/>
            <a:ext cx="8229600" cy="1143000"/>
          </a:xfrm>
        </p:spPr>
        <p:txBody>
          <a:bodyPr/>
          <a:lstStyle/>
          <a:p>
            <a:r>
              <a:rPr lang="ko-KR" altLang="en-US" b="1" dirty="0">
                <a:latin typeface="Arial" charset="0"/>
                <a:ea typeface="Arial" charset="0"/>
                <a:cs typeface="Arial" charset="0"/>
              </a:rPr>
              <a:t>데이터프레임 </a:t>
            </a:r>
            <a:r>
              <a:rPr lang="en-US" altLang="ko-KR" b="1" dirty="0">
                <a:latin typeface="Arial" charset="0"/>
                <a:ea typeface="Arial" charset="0"/>
                <a:cs typeface="Arial" charset="0"/>
              </a:rPr>
              <a:t>merge 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4FAA9-0405-E04E-B56D-DCF4C326A806}"/>
              </a:ext>
            </a:extLst>
          </p:cNvPr>
          <p:cNvSpPr txBox="1"/>
          <p:nvPr/>
        </p:nvSpPr>
        <p:spPr>
          <a:xfrm>
            <a:off x="992777" y="1410789"/>
            <a:ext cx="657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흔히 많은 데이터베이스에서 </a:t>
            </a:r>
            <a:r>
              <a:rPr kumimoji="1" lang="en-US" altLang="ko-KR" dirty="0"/>
              <a:t>‘Join’ </a:t>
            </a:r>
            <a:r>
              <a:rPr kumimoji="1" lang="ko-KR" altLang="en-US" dirty="0"/>
              <a:t>이라는 이름으로 표현되는 것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3C08A7-7182-5647-A7DB-9DA991840B57}"/>
              </a:ext>
            </a:extLst>
          </p:cNvPr>
          <p:cNvSpPr txBox="1"/>
          <p:nvPr/>
        </p:nvSpPr>
        <p:spPr>
          <a:xfrm>
            <a:off x="992777" y="2076994"/>
            <a:ext cx="637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서로</a:t>
            </a:r>
            <a:r>
              <a:rPr kumimoji="1" lang="ko-KR" altLang="en-US" b="1" dirty="0"/>
              <a:t> 다른 테이블을 같은 열의 내용물을 이용하여 병합하는 것 </a:t>
            </a:r>
            <a:endParaRPr kumimoji="1" lang="ko-Kore-KR" altLang="en-US" b="1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B2594CE-B3BF-6F40-8B74-84E6AE4020D2}"/>
              </a:ext>
            </a:extLst>
          </p:cNvPr>
          <p:cNvGraphicFramePr>
            <a:graphicFrameLocks noGrp="1"/>
          </p:cNvGraphicFramePr>
          <p:nvPr/>
        </p:nvGraphicFramePr>
        <p:xfrm>
          <a:off x="336037" y="2781190"/>
          <a:ext cx="409018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0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43183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15618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802295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김광현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세인트루이스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카디널즈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추신수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외야수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텍사스</a:t>
                      </a:r>
                      <a:r>
                        <a:rPr lang="ko-KR" altLang="en-US" sz="1100" dirty="0"/>
                        <a:t> 레인저스 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최지만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내야수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018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템파베이</a:t>
                      </a:r>
                      <a:r>
                        <a:rPr lang="en-US" altLang="ko-Kore-KR" sz="1100" dirty="0"/>
                        <a:t> </a:t>
                      </a:r>
                      <a:r>
                        <a:rPr lang="ko-Kore-KR" altLang="en-US" sz="1100" dirty="0"/>
                        <a:t>레이즈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ACA8D15-A233-8048-98D8-E77AC4228539}"/>
              </a:ext>
            </a:extLst>
          </p:cNvPr>
          <p:cNvGraphicFramePr>
            <a:graphicFrameLocks noGrp="1"/>
          </p:cNvGraphicFramePr>
          <p:nvPr/>
        </p:nvGraphicFramePr>
        <p:xfrm>
          <a:off x="4820195" y="2743200"/>
          <a:ext cx="3866605" cy="22506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6292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781878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503583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22243">
                  <a:extLst>
                    <a:ext uri="{9D8B030D-6E8A-4147-A177-3AD203B41FA5}">
                      <a16:colId xmlns:a16="http://schemas.microsoft.com/office/drawing/2014/main" val="2767187825"/>
                    </a:ext>
                  </a:extLst>
                </a:gridCol>
              </a:tblGrid>
              <a:tr h="45749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256033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  <a:tr h="27545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Jacob </a:t>
                      </a:r>
                      <a:r>
                        <a:rPr lang="en-US" altLang="ko-Kore-KR" sz="1100" dirty="0" err="1"/>
                        <a:t>Degrom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2.43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255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916702"/>
                  </a:ext>
                </a:extLst>
              </a:tr>
              <a:tr h="355791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Gerrit Cole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375413"/>
                  </a:ext>
                </a:extLst>
              </a:tr>
              <a:tr h="275452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Justin Verlander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2.58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300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21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6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206160"/>
                  </a:ext>
                </a:extLst>
              </a:tr>
              <a:tr h="324799"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Mike </a:t>
                      </a:r>
                      <a:r>
                        <a:rPr lang="en-US" altLang="ko-Kore-KR" sz="1100" dirty="0" err="1"/>
                        <a:t>Soroka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2.68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142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13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4</a:t>
                      </a:r>
                      <a:endParaRPr lang="ko-Kore-KR" altLang="en-US" sz="11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029104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C56C0F68-3405-0D49-B659-861112DC5084}"/>
              </a:ext>
            </a:extLst>
          </p:cNvPr>
          <p:cNvSpPr/>
          <p:nvPr/>
        </p:nvSpPr>
        <p:spPr>
          <a:xfrm>
            <a:off x="336037" y="2781190"/>
            <a:ext cx="803650" cy="1854200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84A2B5-1204-824B-99B9-8F56D678E26C}"/>
              </a:ext>
            </a:extLst>
          </p:cNvPr>
          <p:cNvSpPr/>
          <p:nvPr/>
        </p:nvSpPr>
        <p:spPr>
          <a:xfrm>
            <a:off x="4784037" y="2743198"/>
            <a:ext cx="1113179" cy="1948069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7DEC0441-0C7B-DE42-95C7-9D38AA541A2B}"/>
              </a:ext>
            </a:extLst>
          </p:cNvPr>
          <p:cNvGraphicFramePr>
            <a:graphicFrameLocks noGrp="1"/>
          </p:cNvGraphicFramePr>
          <p:nvPr/>
        </p:nvGraphicFramePr>
        <p:xfrm>
          <a:off x="1382665" y="5281226"/>
          <a:ext cx="6378670" cy="10400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408">
                  <a:extLst>
                    <a:ext uri="{9D8B030D-6E8A-4147-A177-3AD203B41FA5}">
                      <a16:colId xmlns:a16="http://schemas.microsoft.com/office/drawing/2014/main" val="3193647517"/>
                    </a:ext>
                  </a:extLst>
                </a:gridCol>
                <a:gridCol w="882500">
                  <a:extLst>
                    <a:ext uri="{9D8B030D-6E8A-4147-A177-3AD203B41FA5}">
                      <a16:colId xmlns:a16="http://schemas.microsoft.com/office/drawing/2014/main" val="638521781"/>
                    </a:ext>
                  </a:extLst>
                </a:gridCol>
                <a:gridCol w="767311">
                  <a:extLst>
                    <a:ext uri="{9D8B030D-6E8A-4147-A177-3AD203B41FA5}">
                      <a16:colId xmlns:a16="http://schemas.microsoft.com/office/drawing/2014/main" val="2274285110"/>
                    </a:ext>
                  </a:extLst>
                </a:gridCol>
                <a:gridCol w="1751472">
                  <a:extLst>
                    <a:ext uri="{9D8B030D-6E8A-4147-A177-3AD203B41FA5}">
                      <a16:colId xmlns:a16="http://schemas.microsoft.com/office/drawing/2014/main" val="4187988870"/>
                    </a:ext>
                  </a:extLst>
                </a:gridCol>
                <a:gridCol w="709994">
                  <a:extLst>
                    <a:ext uri="{9D8B030D-6E8A-4147-A177-3AD203B41FA5}">
                      <a16:colId xmlns:a16="http://schemas.microsoft.com/office/drawing/2014/main" val="2978889293"/>
                    </a:ext>
                  </a:extLst>
                </a:gridCol>
                <a:gridCol w="598351">
                  <a:extLst>
                    <a:ext uri="{9D8B030D-6E8A-4147-A177-3AD203B41FA5}">
                      <a16:colId xmlns:a16="http://schemas.microsoft.com/office/drawing/2014/main" val="34175733"/>
                    </a:ext>
                  </a:extLst>
                </a:gridCol>
                <a:gridCol w="476489">
                  <a:extLst>
                    <a:ext uri="{9D8B030D-6E8A-4147-A177-3AD203B41FA5}">
                      <a16:colId xmlns:a16="http://schemas.microsoft.com/office/drawing/2014/main" val="1381565449"/>
                    </a:ext>
                  </a:extLst>
                </a:gridCol>
                <a:gridCol w="567145">
                  <a:extLst>
                    <a:ext uri="{9D8B030D-6E8A-4147-A177-3AD203B41FA5}">
                      <a16:colId xmlns:a16="http://schemas.microsoft.com/office/drawing/2014/main" val="3355460602"/>
                    </a:ext>
                  </a:extLst>
                </a:gridCol>
              </a:tblGrid>
              <a:tr h="605407"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이름 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포지션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입단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소속팀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100" dirty="0"/>
                        <a:t>방어율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탈삼진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70323"/>
                  </a:ext>
                </a:extLst>
              </a:tr>
              <a:tr h="434652"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류현진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투수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020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100" dirty="0"/>
                        <a:t>토론토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블루제이스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2</a:t>
                      </a:r>
                      <a:r>
                        <a:rPr lang="en-US" altLang="ko-KR" sz="1100" dirty="0"/>
                        <a:t>.32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63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1</a:t>
                      </a:r>
                      <a:r>
                        <a:rPr lang="en-US" altLang="ko-KR" sz="1100" dirty="0"/>
                        <a:t>4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100" dirty="0"/>
                        <a:t>5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21451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21B6A4B-8FA8-B74C-8E32-3F2216F802D4}"/>
              </a:ext>
            </a:extLst>
          </p:cNvPr>
          <p:cNvSpPr txBox="1"/>
          <p:nvPr/>
        </p:nvSpPr>
        <p:spPr>
          <a:xfrm>
            <a:off x="1662716" y="4668755"/>
            <a:ext cx="82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korean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9AE85D-7741-B341-98BA-5EF64A87D3AF}"/>
              </a:ext>
            </a:extLst>
          </p:cNvPr>
          <p:cNvSpPr txBox="1"/>
          <p:nvPr/>
        </p:nvSpPr>
        <p:spPr>
          <a:xfrm>
            <a:off x="6122072" y="4694126"/>
            <a:ext cx="8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pitcher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1758E6-BBBD-B04D-9EB6-057BBE69479A}"/>
              </a:ext>
            </a:extLst>
          </p:cNvPr>
          <p:cNvSpPr txBox="1"/>
          <p:nvPr/>
        </p:nvSpPr>
        <p:spPr>
          <a:xfrm>
            <a:off x="1469440" y="6379097"/>
            <a:ext cx="721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/>
              <a:t>pd.merge</a:t>
            </a:r>
            <a:r>
              <a:rPr kumimoji="1" lang="en-US" altLang="ko-Kore-KR" dirty="0"/>
              <a:t>(</a:t>
            </a:r>
            <a:r>
              <a:rPr kumimoji="1" lang="en-US" altLang="ko-Kore-KR" dirty="0" err="1"/>
              <a:t>korean,pitcher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left_on</a:t>
            </a:r>
            <a:r>
              <a:rPr kumimoji="1" lang="en-US" altLang="ko-Kore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right_on</a:t>
            </a:r>
            <a:r>
              <a:rPr kumimoji="1" lang="en-US" altLang="ko-KR" dirty="0"/>
              <a:t>=“</a:t>
            </a:r>
            <a:r>
              <a:rPr kumimoji="1" lang="ko-KR" altLang="en-US" dirty="0"/>
              <a:t>이름</a:t>
            </a:r>
            <a:r>
              <a:rPr kumimoji="1" lang="en-US" altLang="ko-KR" dirty="0"/>
              <a:t>”.</a:t>
            </a:r>
            <a:r>
              <a:rPr kumimoji="1" lang="ko-KR" altLang="en-US" dirty="0"/>
              <a:t> </a:t>
            </a:r>
            <a:r>
              <a:rPr kumimoji="1" lang="en-US" altLang="ko-KR" dirty="0"/>
              <a:t>how=“inner”)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54413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82F1237-FFBE-8145-87F6-1D471FC5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984250"/>
            <a:ext cx="6502400" cy="4889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D53C9-5231-CE40-85FA-B0B107FA36A1}"/>
              </a:ext>
            </a:extLst>
          </p:cNvPr>
          <p:cNvSpPr txBox="1"/>
          <p:nvPr/>
        </p:nvSpPr>
        <p:spPr>
          <a:xfrm>
            <a:off x="1802296" y="622852"/>
            <a:ext cx="620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데이터프레임 병합은 다음과 같은 방식으로 행해질 수 있다</a:t>
            </a:r>
            <a:r>
              <a:rPr kumimoji="1" lang="en-US" altLang="ko-KR" dirty="0"/>
              <a:t>.</a:t>
            </a:r>
            <a:r>
              <a:rPr kumimoji="1" lang="ko-KR" altLang="en-US"/>
              <a:t> 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F0C027-D6C9-5846-83B6-94DF3E26DE55}"/>
              </a:ext>
            </a:extLst>
          </p:cNvPr>
          <p:cNvSpPr txBox="1"/>
          <p:nvPr/>
        </p:nvSpPr>
        <p:spPr>
          <a:xfrm>
            <a:off x="3644348" y="2120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84914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EE790F-8B36-3043-81FE-840815C89786}"/>
              </a:ext>
            </a:extLst>
          </p:cNvPr>
          <p:cNvSpPr txBox="1"/>
          <p:nvPr/>
        </p:nvSpPr>
        <p:spPr>
          <a:xfrm>
            <a:off x="3500232" y="419100"/>
            <a:ext cx="2143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b="1" dirty="0"/>
              <a:t>노트북</a:t>
            </a:r>
            <a:r>
              <a:rPr kumimoji="1" lang="ko-KR" altLang="en-US" sz="2800" b="1" dirty="0"/>
              <a:t> 파일 </a:t>
            </a:r>
            <a:endParaRPr kumimoji="1" lang="ko-Kore-KR" altLang="en-US" sz="28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B7901A-6328-DB41-A0DE-4916A7A7C402}"/>
              </a:ext>
            </a:extLst>
          </p:cNvPr>
          <p:cNvSpPr txBox="1"/>
          <p:nvPr/>
        </p:nvSpPr>
        <p:spPr>
          <a:xfrm>
            <a:off x="1625600" y="2997200"/>
            <a:ext cx="4777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이제서부터는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Chapter 4.ipynb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열어서 진행</a:t>
            </a:r>
            <a:r>
              <a:rPr kumimoji="1" lang="en-US" altLang="ko-KR"/>
              <a:t>..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785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25142" y="0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Arial"/>
                <a:cs typeface="Arial"/>
              </a:rPr>
              <a:t>강의 계획서 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C271A3-99F3-E64C-9DB0-9E30DDAC44F1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graphicFrame>
        <p:nvGraphicFramePr>
          <p:cNvPr id="8" name="Table 1">
            <a:extLst>
              <a:ext uri="{FF2B5EF4-FFF2-40B4-BE49-F238E27FC236}">
                <a16:creationId xmlns:a16="http://schemas.microsoft.com/office/drawing/2014/main" id="{656EFDF4-19F3-5B4E-88C0-CA0764DFA916}"/>
              </a:ext>
            </a:extLst>
          </p:cNvPr>
          <p:cNvGraphicFramePr>
            <a:graphicFrameLocks noGrp="1"/>
          </p:cNvGraphicFramePr>
          <p:nvPr/>
        </p:nvGraphicFramePr>
        <p:xfrm>
          <a:off x="476926" y="646331"/>
          <a:ext cx="6876011" cy="571561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645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1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980"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수업내용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67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강의 개요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Unix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커맨드 라인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BLAST -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텍스트 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프로세싱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쉘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스크립팅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4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프로그래밍과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Jupyter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Notebook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파이썬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프로그래밍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2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6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분석과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Pandas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데이터 시각화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프로그래밍 기본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데이터 분석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10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기초 통계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998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11</a:t>
                      </a:r>
                      <a:r>
                        <a:rPr lang="ko-KR" altLang="en-US" b="1" dirty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을 이용한 기초 통계 및 머신 러닝 </a:t>
                      </a:r>
                      <a:endParaRPr lang="en-US" b="1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12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분석 </a:t>
                      </a:r>
                      <a:r>
                        <a:rPr lang="en-US" altLang="ko-KR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Kallisto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13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네트워크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Differential Gene Expression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3980">
                <a:tc>
                  <a:txBody>
                    <a:bodyPr/>
                    <a:lstStyle/>
                    <a:p>
                      <a:r>
                        <a:rPr lang="en-US" altLang="ko-KR" b="1" dirty="0">
                          <a:latin typeface="Arial"/>
                          <a:cs typeface="Arial"/>
                        </a:rPr>
                        <a:t>14</a:t>
                      </a:r>
                      <a:r>
                        <a:rPr lang="ko-KR" altLang="en-US" b="1" dirty="0">
                          <a:latin typeface="Arial"/>
                          <a:cs typeface="Arial"/>
                        </a:rPr>
                        <a:t>주차</a:t>
                      </a:r>
                      <a:endParaRPr lang="en-US" b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전사체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데이터 분석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lang="ko-KR" altLang="en-US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Network Analysis and Go </a:t>
                      </a:r>
                      <a:endParaRPr lang="en-US" b="1" dirty="0">
                        <a:solidFill>
                          <a:srgbClr val="FF0000"/>
                        </a:solidFill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B5E836D-407E-9147-8118-530F41667C15}"/>
              </a:ext>
            </a:extLst>
          </p:cNvPr>
          <p:cNvSpPr txBox="1"/>
          <p:nvPr/>
        </p:nvSpPr>
        <p:spPr>
          <a:xfrm>
            <a:off x="7406024" y="2151543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활용</a:t>
            </a:r>
            <a:r>
              <a:rPr kumimoji="1" lang="ko-KR" altLang="en-US" b="1" dirty="0"/>
              <a:t> 기본기술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218B7E-3FB7-314F-B217-30B66CF99A18}"/>
              </a:ext>
            </a:extLst>
          </p:cNvPr>
          <p:cNvSpPr txBox="1"/>
          <p:nvPr/>
        </p:nvSpPr>
        <p:spPr>
          <a:xfrm>
            <a:off x="7406024" y="54039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전사체</a:t>
            </a:r>
            <a:r>
              <a:rPr kumimoji="1" lang="ko-KR" altLang="en-US" b="1" dirty="0"/>
              <a:t> 분석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70549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2FA60A-6322-354A-864C-82D6C3985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모듈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A5C1DC-8D7F-EB48-B194-9957164876C3}"/>
              </a:ext>
            </a:extLst>
          </p:cNvPr>
          <p:cNvSpPr txBox="1"/>
          <p:nvPr/>
        </p:nvSpPr>
        <p:spPr>
          <a:xfrm>
            <a:off x="106017" y="1670076"/>
            <a:ext cx="89338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파이썬에는</a:t>
            </a:r>
            <a:r>
              <a:rPr kumimoji="1" lang="ko-KR" altLang="en-US" b="1" dirty="0"/>
              <a:t> 여러가지 다양한 기능을 수행하는 부분이 있으며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상당수의 기능은 </a:t>
            </a:r>
            <a:r>
              <a:rPr kumimoji="1" lang="en-US" altLang="ko-KR" b="1" dirty="0"/>
              <a:t>‘</a:t>
            </a:r>
            <a:r>
              <a:rPr kumimoji="1" lang="ko-KR" altLang="en-US" b="1" dirty="0"/>
              <a:t>모듈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(Module) </a:t>
            </a:r>
            <a:r>
              <a:rPr kumimoji="1" lang="ko-KR" altLang="en-US" b="1" dirty="0"/>
              <a:t>이라는 단위로 나뉘어져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기본 </a:t>
            </a:r>
            <a:r>
              <a:rPr kumimoji="1" lang="ko-KR" altLang="en-US" b="1" dirty="0" err="1"/>
              <a:t>파이썬</a:t>
            </a:r>
            <a:r>
              <a:rPr kumimoji="1" lang="ko-KR" altLang="en-US" b="1" dirty="0"/>
              <a:t> 설치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혹은 </a:t>
            </a:r>
            <a:r>
              <a:rPr kumimoji="1" lang="en-US" altLang="ko-KR" b="1" dirty="0"/>
              <a:t>Anaconda python </a:t>
            </a:r>
            <a:r>
              <a:rPr kumimoji="1" lang="ko-KR" altLang="en-US" b="1" dirty="0" err="1"/>
              <a:t>으로</a:t>
            </a:r>
            <a:r>
              <a:rPr kumimoji="1" lang="ko-KR" altLang="en-US" b="1" dirty="0"/>
              <a:t> 설치하면 같이 깔리는 모듈도 있으나</a:t>
            </a:r>
            <a:endParaRPr kumimoji="1" lang="en-US" altLang="ko-KR" b="1" dirty="0"/>
          </a:p>
          <a:p>
            <a:r>
              <a:rPr kumimoji="1" lang="ko-KR" altLang="en-US" b="1" dirty="0"/>
              <a:t>추가적으로 설치해야 하는 모듈도 존재한다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043A1C-84AB-F542-9179-372839398E4B}"/>
              </a:ext>
            </a:extLst>
          </p:cNvPr>
          <p:cNvSpPr txBox="1"/>
          <p:nvPr/>
        </p:nvSpPr>
        <p:spPr>
          <a:xfrm>
            <a:off x="106017" y="4477407"/>
            <a:ext cx="311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모듈</a:t>
            </a:r>
            <a:r>
              <a:rPr kumimoji="1" lang="ko-KR" altLang="en-US" dirty="0"/>
              <a:t> 설치는 조금 후에 공부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30943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2FA60A-6322-354A-864C-82D6C3985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오늘 사용할 모듈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0D5452-20B1-BD4D-A693-DB71386AA578}"/>
              </a:ext>
            </a:extLst>
          </p:cNvPr>
          <p:cNvSpPr txBox="1"/>
          <p:nvPr/>
        </p:nvSpPr>
        <p:spPr>
          <a:xfrm>
            <a:off x="641131" y="2028497"/>
            <a:ext cx="6604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rgbClr val="FFC000"/>
                </a:solidFill>
              </a:rPr>
              <a:t>pandas</a:t>
            </a:r>
            <a:r>
              <a:rPr kumimoji="1" lang="en-US" altLang="ko-Kore-KR" b="1" dirty="0"/>
              <a:t> </a:t>
            </a:r>
            <a:r>
              <a:rPr kumimoji="1" lang="en-US" altLang="ko-Kore-KR" dirty="0"/>
              <a:t>: </a:t>
            </a:r>
            <a:r>
              <a:rPr kumimoji="1" lang="ko-KR" altLang="en-US" dirty="0"/>
              <a:t>테이블 형식의 데이터를 다루기 위한 필수 모듈</a:t>
            </a:r>
            <a:endParaRPr kumimoji="1" lang="en-US" altLang="ko-KR" dirty="0"/>
          </a:p>
          <a:p>
            <a:r>
              <a:rPr kumimoji="1" lang="en-US" altLang="ko-Kore-KR" dirty="0"/>
              <a:t>Anaconda </a:t>
            </a:r>
            <a:r>
              <a:rPr kumimoji="1" lang="ko-Kore-KR" altLang="en-US" dirty="0"/>
              <a:t>를</a:t>
            </a:r>
            <a:r>
              <a:rPr kumimoji="1" lang="ko-KR" altLang="en-US" dirty="0"/>
              <a:t> 이용하여 </a:t>
            </a:r>
            <a:r>
              <a:rPr kumimoji="1" lang="ko-KR" altLang="en-US" dirty="0" err="1"/>
              <a:t>파이썬을</a:t>
            </a:r>
            <a:r>
              <a:rPr kumimoji="1" lang="ko-KR" altLang="en-US" dirty="0"/>
              <a:t> 설치했으면 이미 깔려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CBA460-5657-D04C-8A5D-D0662343D80D}"/>
              </a:ext>
            </a:extLst>
          </p:cNvPr>
          <p:cNvSpPr txBox="1"/>
          <p:nvPr/>
        </p:nvSpPr>
        <p:spPr>
          <a:xfrm>
            <a:off x="554820" y="3317221"/>
            <a:ext cx="61077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 err="1">
                <a:solidFill>
                  <a:srgbClr val="FFC000"/>
                </a:solidFill>
              </a:rPr>
              <a:t>pyfaidx</a:t>
            </a:r>
            <a:r>
              <a:rPr kumimoji="1" lang="en-US" altLang="ko-Kore-KR" dirty="0"/>
              <a:t> : </a:t>
            </a:r>
            <a:r>
              <a:rPr kumimoji="1" lang="en-US" altLang="ko-Kore-KR" dirty="0" err="1"/>
              <a:t>Multifasta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파일을 신속하게 찾아볼 수 있는 모듈</a:t>
            </a:r>
            <a:endParaRPr kumimoji="1" lang="en-US" altLang="ko-KR" dirty="0"/>
          </a:p>
          <a:p>
            <a:r>
              <a:rPr kumimoji="1" lang="ko-KR" altLang="en-US" dirty="0"/>
              <a:t>기본적으로는 설치되어 있지 않으므로 설치해야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ore-KR" altLang="en-US" dirty="0"/>
              <a:t>설치하는</a:t>
            </a:r>
            <a:r>
              <a:rPr kumimoji="1" lang="ko-KR" altLang="en-US" dirty="0"/>
              <a:t> 방법은 뒤에서 설명</a:t>
            </a:r>
            <a:r>
              <a:rPr kumimoji="1" lang="en-US" altLang="ko-KR" dirty="0"/>
              <a:t>!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2981338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1FB7AB-0ACA-1F4B-8CE8-8B551236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8524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우리가 접하는 많은 생물학 관련 데이터는</a:t>
            </a:r>
            <a:r>
              <a:rPr lang="en-US" altLang="ko-KR" sz="2800" b="1" dirty="0">
                <a:latin typeface="Arial" charset="0"/>
                <a:ea typeface="Arial" charset="0"/>
                <a:cs typeface="Arial" charset="0"/>
              </a:rPr>
              <a:t>..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CE2A42-4353-824D-83CD-98A023B84CE5}"/>
              </a:ext>
            </a:extLst>
          </p:cNvPr>
          <p:cNvSpPr txBox="1"/>
          <p:nvPr/>
        </p:nvSpPr>
        <p:spPr>
          <a:xfrm>
            <a:off x="106017" y="1670076"/>
            <a:ext cx="516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테이블</a:t>
            </a:r>
            <a:r>
              <a:rPr kumimoji="1" lang="ko-KR" altLang="en-US" b="1" dirty="0"/>
              <a:t> 형태의 데이터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엑셀 등의 표 데이터이다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BF4B5B-E832-F449-8286-39F7F1161658}"/>
              </a:ext>
            </a:extLst>
          </p:cNvPr>
          <p:cNvSpPr txBox="1"/>
          <p:nvPr/>
        </p:nvSpPr>
        <p:spPr>
          <a:xfrm>
            <a:off x="106017" y="2251184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가령</a:t>
            </a:r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06ABF-7AB7-C943-BFC2-9B09FB9BAA09}"/>
              </a:ext>
            </a:extLst>
          </p:cNvPr>
          <p:cNvSpPr txBox="1"/>
          <p:nvPr/>
        </p:nvSpPr>
        <p:spPr>
          <a:xfrm>
            <a:off x="106017" y="2688288"/>
            <a:ext cx="2547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RNA</a:t>
            </a:r>
            <a:r>
              <a:rPr kumimoji="1" lang="en-US" altLang="ko-KR" b="1" dirty="0"/>
              <a:t>-Seq</a:t>
            </a:r>
            <a:r>
              <a:rPr kumimoji="1" lang="ko-KR" altLang="en-US" b="1" dirty="0"/>
              <a:t>의 정량 데이터 </a:t>
            </a:r>
            <a:endParaRPr kumimoji="1" lang="ko-Kore-KR" altLang="en-US" b="1" dirty="0"/>
          </a:p>
        </p:txBody>
      </p:sp>
      <p:pic>
        <p:nvPicPr>
          <p:cNvPr id="10" name="그림 9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6AC7C6BC-2FE2-A44A-A9ED-2E1B6E8FD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7620"/>
            <a:ext cx="9144000" cy="36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17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B69461-9104-694A-B2A6-05057B5589E2}"/>
              </a:ext>
            </a:extLst>
          </p:cNvPr>
          <p:cNvSpPr txBox="1"/>
          <p:nvPr/>
        </p:nvSpPr>
        <p:spPr>
          <a:xfrm>
            <a:off x="3199220" y="262535"/>
            <a:ext cx="3600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/>
              <a:t>지놈</a:t>
            </a:r>
            <a:r>
              <a:rPr kumimoji="1" lang="ko-KR" altLang="en-US" sz="2000" b="1" dirty="0"/>
              <a:t> </a:t>
            </a:r>
            <a:r>
              <a:rPr kumimoji="1" lang="ko-KR" altLang="en-US" sz="2000" b="1" dirty="0" err="1"/>
              <a:t>시퀀싱의</a:t>
            </a:r>
            <a:r>
              <a:rPr kumimoji="1" lang="ko-KR" altLang="en-US" sz="2000" b="1" dirty="0"/>
              <a:t> </a:t>
            </a:r>
            <a:r>
              <a:rPr kumimoji="1" lang="en-US" altLang="ko-KR" sz="2000" b="1" dirty="0"/>
              <a:t>Annotation Data</a:t>
            </a:r>
            <a:endParaRPr kumimoji="1" lang="ko-Kore-KR" altLang="en-US" sz="2000" b="1" dirty="0"/>
          </a:p>
        </p:txBody>
      </p:sp>
      <p:pic>
        <p:nvPicPr>
          <p:cNvPr id="6" name="그림 5" descr="컴퓨터이(가) 표시된 사진&#10;&#10;자동 생성된 설명">
            <a:extLst>
              <a:ext uri="{FF2B5EF4-FFF2-40B4-BE49-F238E27FC236}">
                <a16:creationId xmlns:a16="http://schemas.microsoft.com/office/drawing/2014/main" id="{80E3ABAA-65C3-D54F-8F1A-2FC698B4A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8154"/>
            <a:ext cx="9144000" cy="490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29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4D1A8C-1580-3B43-8B17-3F4C89585ECA}"/>
              </a:ext>
            </a:extLst>
          </p:cNvPr>
          <p:cNvSpPr txBox="1"/>
          <p:nvPr/>
        </p:nvSpPr>
        <p:spPr>
          <a:xfrm>
            <a:off x="3199220" y="262535"/>
            <a:ext cx="2946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GO Term Association Data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0694CF-4A48-9545-AFFD-00A704289449}"/>
              </a:ext>
            </a:extLst>
          </p:cNvPr>
          <p:cNvSpPr txBox="1"/>
          <p:nvPr/>
        </p:nvSpPr>
        <p:spPr>
          <a:xfrm>
            <a:off x="1850805" y="6226133"/>
            <a:ext cx="5642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단순히</a:t>
            </a:r>
            <a:r>
              <a:rPr kumimoji="1" lang="ko-KR" altLang="en-US" b="1" dirty="0"/>
              <a:t> 데이터를 보는 것만으로는 엑셀로도 가능하나</a:t>
            </a:r>
            <a:r>
              <a:rPr kumimoji="1" lang="en-US" altLang="ko-KR" b="1" dirty="0"/>
              <a:t>..</a:t>
            </a:r>
            <a:endParaRPr kumimoji="1" lang="ko-Kore-KR" altLang="en-US" b="1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350C559-813A-DB4A-B44B-4D68CB78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58" y="880216"/>
            <a:ext cx="5427456" cy="50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02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F76800-4080-514C-87CA-3CE27450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19474" y="0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그림 4" descr="텍스트, 신문, 전면이(가) 표시된 사진&#10;&#10;자동 생성된 설명">
            <a:extLst>
              <a:ext uri="{FF2B5EF4-FFF2-40B4-BE49-F238E27FC236}">
                <a16:creationId xmlns:a16="http://schemas.microsoft.com/office/drawing/2014/main" id="{8C936FCD-43A3-7F4F-9A39-E0AD16FB2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18" y="1135353"/>
            <a:ext cx="6520430" cy="2634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337531-1335-064C-ADFF-2EBBFEE86EF1}"/>
              </a:ext>
            </a:extLst>
          </p:cNvPr>
          <p:cNvSpPr txBox="1"/>
          <p:nvPr/>
        </p:nvSpPr>
        <p:spPr>
          <a:xfrm>
            <a:off x="2252867" y="3784828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데이터에서 필요한 것만 추출하여</a:t>
            </a:r>
            <a:r>
              <a:rPr kumimoji="1" lang="en-US" altLang="ko-KR" dirty="0"/>
              <a:t>…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B76976-8DEE-BC46-A726-19FCA54EE2B6}"/>
              </a:ext>
            </a:extLst>
          </p:cNvPr>
          <p:cNvSpPr txBox="1"/>
          <p:nvPr/>
        </p:nvSpPr>
        <p:spPr>
          <a:xfrm>
            <a:off x="906344" y="4043669"/>
            <a:ext cx="6724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다른</a:t>
            </a:r>
            <a:r>
              <a:rPr kumimoji="1" lang="ko-KR" altLang="en-US" dirty="0"/>
              <a:t> 테이블에 있는 연관 데이터와 연결하는 등의 복잡한 작업은</a:t>
            </a:r>
            <a:r>
              <a:rPr kumimoji="1" lang="en-US" altLang="ko-KR" dirty="0"/>
              <a:t>..</a:t>
            </a:r>
            <a:endParaRPr kumimoji="1" lang="ko-Kore-KR" altLang="en-US" dirty="0"/>
          </a:p>
        </p:txBody>
      </p:sp>
      <p:pic>
        <p:nvPicPr>
          <p:cNvPr id="8" name="그림 7" descr="컴퓨터이(가) 표시된 사진&#10;&#10;자동 생성된 설명">
            <a:extLst>
              <a:ext uri="{FF2B5EF4-FFF2-40B4-BE49-F238E27FC236}">
                <a16:creationId xmlns:a16="http://schemas.microsoft.com/office/drawing/2014/main" id="{E3FD80C5-26C8-C04D-8E30-15114A6CB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455" y="4427690"/>
            <a:ext cx="4320209" cy="231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00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74C7AE-BB40-1E43-AC4A-513FD14C1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30590" y="210559"/>
            <a:ext cx="8442356" cy="11430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Arial" charset="0"/>
                <a:ea typeface="Arial" charset="0"/>
                <a:cs typeface="Arial" charset="0"/>
              </a:rPr>
              <a:t>테이블 형태의 자료 분석 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54FC0-ACAA-F043-A637-E44E9057B145}"/>
              </a:ext>
            </a:extLst>
          </p:cNvPr>
          <p:cNvSpPr txBox="1"/>
          <p:nvPr/>
        </p:nvSpPr>
        <p:spPr>
          <a:xfrm>
            <a:off x="569843" y="1550504"/>
            <a:ext cx="7018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파이썬에서는</a:t>
            </a:r>
            <a:r>
              <a:rPr kumimoji="1" lang="ko-KR" altLang="en-US" b="1" dirty="0"/>
              <a:t> 이러한 테이블 형태의 자료를 </a:t>
            </a:r>
            <a:r>
              <a:rPr kumimoji="1" lang="ko-KR" altLang="en-US" b="1" dirty="0" err="1"/>
              <a:t>분석하는것을</a:t>
            </a:r>
            <a:r>
              <a:rPr kumimoji="1" lang="ko-KR" altLang="en-US" b="1" dirty="0"/>
              <a:t> 도와주는 </a:t>
            </a:r>
            <a:endParaRPr kumimoji="1" lang="en-US" altLang="ko-KR" b="1" dirty="0"/>
          </a:p>
          <a:p>
            <a:r>
              <a:rPr kumimoji="1" lang="ko-KR" altLang="en-US" b="1" dirty="0"/>
              <a:t>모듈이 존재한다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9B0C9F9-F375-A341-9CC9-8D1D2D2BD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5149"/>
            <a:ext cx="9144000" cy="29914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29B670-48DC-F14F-A5FA-C584A69F1270}"/>
              </a:ext>
            </a:extLst>
          </p:cNvPr>
          <p:cNvSpPr txBox="1"/>
          <p:nvPr/>
        </p:nvSpPr>
        <p:spPr>
          <a:xfrm>
            <a:off x="3249779" y="5706609"/>
            <a:ext cx="2644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pandas.pydata.org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8525E-4176-2A41-97D0-40221EAC2337}"/>
              </a:ext>
            </a:extLst>
          </p:cNvPr>
          <p:cNvSpPr txBox="1"/>
          <p:nvPr/>
        </p:nvSpPr>
        <p:spPr>
          <a:xfrm>
            <a:off x="1488623" y="6281530"/>
            <a:ext cx="616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Anaconda</a:t>
            </a:r>
            <a:r>
              <a:rPr kumimoji="1" lang="ko-KR" altLang="en-US" b="1" dirty="0"/>
              <a:t>로 </a:t>
            </a:r>
            <a:r>
              <a:rPr kumimoji="1" lang="ko-KR" altLang="en-US" b="1" dirty="0" err="1"/>
              <a:t>파이썬을</a:t>
            </a:r>
            <a:r>
              <a:rPr kumimoji="1" lang="ko-KR" altLang="en-US" b="1" dirty="0"/>
              <a:t> 설치할 경우 기본적으로 같이 설치됨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05175877"/>
      </p:ext>
    </p:extLst>
  </p:cSld>
  <p:clrMapOvr>
    <a:masterClrMapping/>
  </p:clrMapOvr>
</p:sld>
</file>

<file path=ppt/theme/theme1.xml><?xml version="1.0" encoding="utf-8"?>
<a:theme xmlns:a="http://schemas.openxmlformats.org/drawingml/2006/main" name="비행기 구름">
  <a:themeElements>
    <a:clrScheme name="비행기 구름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비행기 구름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비행기 구름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{436CF868-0E6D-994A-927C-CFBBC2A6EE78}tf10001079</Template>
  <TotalTime>29882</TotalTime>
  <Words>616</Words>
  <Application>Microsoft Macintosh PowerPoint</Application>
  <PresentationFormat>화면 슬라이드 쇼(4:3)</PresentationFormat>
  <Paragraphs>172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비행기 구름</vt:lpstr>
      <vt:lpstr>생물학 연구를 위한 컴퓨터 사용기술</vt:lpstr>
      <vt:lpstr>PowerPoint 프레젠테이션</vt:lpstr>
      <vt:lpstr>모듈</vt:lpstr>
      <vt:lpstr>오늘 사용할 모듈</vt:lpstr>
      <vt:lpstr>우리가 접하는 많은 생물학 관련 데이터는..</vt:lpstr>
      <vt:lpstr>PowerPoint 프레젠테이션</vt:lpstr>
      <vt:lpstr>PowerPoint 프레젠테이션</vt:lpstr>
      <vt:lpstr>테이블 형태의 자료  </vt:lpstr>
      <vt:lpstr>테이블 형태의 자료 분석 </vt:lpstr>
      <vt:lpstr>Pandas is..</vt:lpstr>
      <vt:lpstr>Excel spreadsheet</vt:lpstr>
      <vt:lpstr>파이썬을 이용한 데이터 분석 작업</vt:lpstr>
      <vt:lpstr>파이썬을 이용한 데이터 분석 </vt:lpstr>
      <vt:lpstr>데이터프레임 &amp; 시리즈 </vt:lpstr>
      <vt:lpstr>데이터프레임 merge 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 for  Modern Biology Research </dc:title>
  <dc:creator>Suk Namgoong</dc:creator>
  <cp:lastModifiedBy>남궁 석</cp:lastModifiedBy>
  <cp:revision>290</cp:revision>
  <dcterms:created xsi:type="dcterms:W3CDTF">2015-09-01T12:18:54Z</dcterms:created>
  <dcterms:modified xsi:type="dcterms:W3CDTF">2021-04-01T23:42:05Z</dcterms:modified>
</cp:coreProperties>
</file>